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8D48B-6619-4C55-8E29-17AC427CA6CB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8A3CFE-AEAD-4148-BC48-645D1AC34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80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E0D63-F02E-4C0C-9EB3-BC4E406EA57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552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5901-18AA-427F-AC60-76A3A0A10C6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312A-9738-484E-9CE3-D56F6F18E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193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5901-18AA-427F-AC60-76A3A0A10C6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312A-9738-484E-9CE3-D56F6F18E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71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5901-18AA-427F-AC60-76A3A0A10C6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312A-9738-484E-9CE3-D56F6F18E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538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5901-18AA-427F-AC60-76A3A0A10C6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312A-9738-484E-9CE3-D56F6F18E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567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5901-18AA-427F-AC60-76A3A0A10C6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312A-9738-484E-9CE3-D56F6F18E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703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5901-18AA-427F-AC60-76A3A0A10C6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312A-9738-484E-9CE3-D56F6F18E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911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5901-18AA-427F-AC60-76A3A0A10C6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312A-9738-484E-9CE3-D56F6F18E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050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5901-18AA-427F-AC60-76A3A0A10C6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312A-9738-484E-9CE3-D56F6F18E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486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5901-18AA-427F-AC60-76A3A0A10C6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312A-9738-484E-9CE3-D56F6F18E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677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5901-18AA-427F-AC60-76A3A0A10C6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312A-9738-484E-9CE3-D56F6F18E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946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5901-18AA-427F-AC60-76A3A0A10C6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312A-9738-484E-9CE3-D56F6F18E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172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6B796CC-F59E-4DBD-B91A-6E5B8DF6B50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02939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95901-18AA-427F-AC60-76A3A0A10C6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A312A-9738-484E-9CE3-D56F6F18E3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57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en.wikipedia.org/wiki/File:David_-_The_Death_of_Socrates.jpg" TargetMode="Externa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en.wikipedia.org/wiki/File:Platon-2b.jpg" TargetMode="Externa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en.wikipedia.org/wiki/File:Aristotle_Altemps_Inv8575.jpg" TargetMode="Externa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en.wikipedia.org/wiki/File:Kush-400aC.jpg" TargetMode="Externa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en.wikipedia.org/wiki/File:Kush-400aC.jpg" TargetMode="Externa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en.wikipedia.org/wiki/File:Kushite_empire_700bc.jpg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Urban Life and the Caste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Began the use of weighted coins for trade</a:t>
            </a:r>
          </a:p>
          <a:p>
            <a:r>
              <a:rPr lang="en-US" dirty="0" smtClean="0"/>
              <a:t>Many found success in the cities, but others did not</a:t>
            </a:r>
          </a:p>
          <a:p>
            <a:r>
              <a:rPr lang="en-US" dirty="0" smtClean="0"/>
              <a:t>Urban life reinforced the caste system</a:t>
            </a:r>
          </a:p>
          <a:p>
            <a:r>
              <a:rPr lang="en-US" dirty="0" smtClean="0"/>
              <a:t>Created a new class of people, the “</a:t>
            </a:r>
            <a:r>
              <a:rPr lang="en-US" i="1" dirty="0" smtClean="0"/>
              <a:t>Untouchables”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050" name="Picture 2" descr="C:\Users\Gary Ferguson\Documents\History 101, World Civ. to 1500\Photos and Illustrations\Caste System in Indi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91481"/>
            <a:ext cx="41910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108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Gautama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Gautama was born in India around 556 B.C.E.</a:t>
            </a:r>
          </a:p>
          <a:p>
            <a:r>
              <a:rPr lang="en-US" dirty="0" smtClean="0"/>
              <a:t>Renounced worldly possessions at the age of 29</a:t>
            </a:r>
          </a:p>
          <a:p>
            <a:r>
              <a:rPr lang="en-US" dirty="0" smtClean="0"/>
              <a:t>Known as Buddha, or </a:t>
            </a:r>
            <a:r>
              <a:rPr lang="en-US" i="1" dirty="0" smtClean="0"/>
              <a:t>Enlightened One</a:t>
            </a:r>
          </a:p>
          <a:p>
            <a:r>
              <a:rPr lang="en-US" dirty="0" smtClean="0"/>
              <a:t>Promoted the middle path</a:t>
            </a:r>
          </a:p>
          <a:p>
            <a:endParaRPr lang="en-US" dirty="0"/>
          </a:p>
        </p:txBody>
      </p:sp>
      <p:pic>
        <p:nvPicPr>
          <p:cNvPr id="1026" name="Picture 2" descr="C:\Users\Gary Ferguson\Documents\History 101, World Civ. to 1500\Photos and Illustrations\Buddhism Statu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298" y="2133599"/>
            <a:ext cx="3656902" cy="320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667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Spread of Buddhism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Buddhists monks used the trade routes to spread their word</a:t>
            </a:r>
          </a:p>
          <a:p>
            <a:r>
              <a:rPr lang="en-US" dirty="0" smtClean="0"/>
              <a:t>Spread north and east into China and the Iranian Plateau</a:t>
            </a:r>
          </a:p>
          <a:p>
            <a:r>
              <a:rPr lang="en-US" dirty="0" smtClean="0"/>
              <a:t>Reached Afghanistan in the 5</a:t>
            </a:r>
            <a:r>
              <a:rPr lang="en-US" baseline="30000" dirty="0" smtClean="0"/>
              <a:t>th</a:t>
            </a:r>
            <a:r>
              <a:rPr lang="en-US" dirty="0" smtClean="0"/>
              <a:t> century C.E.</a:t>
            </a:r>
            <a:endParaRPr lang="en-US" dirty="0"/>
          </a:p>
        </p:txBody>
      </p:sp>
      <p:pic>
        <p:nvPicPr>
          <p:cNvPr id="1026" name="Picture 2" descr="C:\Users\Gary Ferguson\Documents\History 101, World Civ. to 1500\Photos and Illustrations\Small Buddha Statue in Cliff near Bamiyan, Afghanistan - destroyed by the Taliban in March 2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5089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Principles of Buddhism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life is suffering, or </a:t>
            </a:r>
            <a:r>
              <a:rPr lang="en-US" i="1" dirty="0" err="1" smtClean="0"/>
              <a:t>dukkha</a:t>
            </a:r>
            <a:endParaRPr lang="en-US" i="1" dirty="0" smtClean="0"/>
          </a:p>
          <a:p>
            <a:r>
              <a:rPr lang="en-US" dirty="0" smtClean="0"/>
              <a:t>The source of suffering is desire</a:t>
            </a:r>
          </a:p>
          <a:p>
            <a:r>
              <a:rPr lang="en-US" dirty="0" smtClean="0"/>
              <a:t>To end all suffering one must be free of desire</a:t>
            </a:r>
          </a:p>
          <a:p>
            <a:r>
              <a:rPr lang="en-US" dirty="0" smtClean="0"/>
              <a:t>Actions</a:t>
            </a:r>
            <a:r>
              <a:rPr lang="en-US" dirty="0"/>
              <a:t>,</a:t>
            </a:r>
            <a:r>
              <a:rPr lang="en-US" dirty="0" smtClean="0"/>
              <a:t> thought and understanding are the path to end all suffering  </a:t>
            </a:r>
            <a:endParaRPr lang="en-US" dirty="0"/>
          </a:p>
        </p:txBody>
      </p:sp>
      <p:pic>
        <p:nvPicPr>
          <p:cNvPr id="2050" name="Picture 2" descr="C:\Users\Gary Ferguson\Documents\History 101, World Civ. to 1500\Photos and Illustrations\Gandhara Buddha Statue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511" y="1600200"/>
            <a:ext cx="272797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410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of Buddhism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Through good deeds one can achieve </a:t>
            </a:r>
            <a:r>
              <a:rPr lang="en-US" i="1" dirty="0" smtClean="0"/>
              <a:t>samsara</a:t>
            </a:r>
            <a:r>
              <a:rPr lang="en-US" dirty="0" smtClean="0"/>
              <a:t>, or rebirth</a:t>
            </a:r>
          </a:p>
          <a:p>
            <a:r>
              <a:rPr lang="en-US" dirty="0" smtClean="0"/>
              <a:t>Karma of good/bad deeds affects rebirth</a:t>
            </a:r>
          </a:p>
          <a:p>
            <a:r>
              <a:rPr lang="en-US" dirty="0" smtClean="0"/>
              <a:t>Goal should be to reach </a:t>
            </a:r>
            <a:r>
              <a:rPr lang="en-US" i="1" dirty="0" smtClean="0"/>
              <a:t>nirvana</a:t>
            </a:r>
            <a:r>
              <a:rPr lang="en-US" dirty="0" smtClean="0"/>
              <a:t>, or complete liberation and enlightenment</a:t>
            </a:r>
          </a:p>
          <a:p>
            <a:r>
              <a:rPr lang="en-US" dirty="0" smtClean="0"/>
              <a:t>Life is a journey and death is a return to the earth</a:t>
            </a:r>
          </a:p>
          <a:p>
            <a:r>
              <a:rPr lang="en-US" dirty="0" smtClean="0"/>
              <a:t>The soul, or </a:t>
            </a:r>
            <a:r>
              <a:rPr lang="en-US" i="1" dirty="0" smtClean="0"/>
              <a:t>atman</a:t>
            </a:r>
            <a:r>
              <a:rPr lang="en-US" dirty="0" smtClean="0"/>
              <a:t>, moves from 1 body to the next at rebirth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209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Buddhism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About 360 million followers worldwide</a:t>
            </a:r>
          </a:p>
          <a:p>
            <a:r>
              <a:rPr lang="en-US" dirty="0" smtClean="0"/>
              <a:t>Primary followers are in China and southeast Asia</a:t>
            </a:r>
          </a:p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largest religion in the world</a:t>
            </a:r>
          </a:p>
          <a:p>
            <a:r>
              <a:rPr lang="en-US" dirty="0" smtClean="0"/>
              <a:t>Modern influences have led to </a:t>
            </a:r>
            <a:r>
              <a:rPr lang="en-US" smtClean="0"/>
              <a:t>new variations</a:t>
            </a:r>
            <a:endParaRPr lang="en-US" dirty="0" smtClean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633" y="1600200"/>
            <a:ext cx="329373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1593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Mediterranean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By the 9</a:t>
            </a:r>
            <a:r>
              <a:rPr lang="en-US" baseline="30000" dirty="0" smtClean="0"/>
              <a:t>th</a:t>
            </a:r>
            <a:r>
              <a:rPr lang="en-US" dirty="0" smtClean="0"/>
              <a:t> century B.C.E. new social and political ideas began to emerge</a:t>
            </a:r>
          </a:p>
          <a:p>
            <a:r>
              <a:rPr lang="en-US" dirty="0" smtClean="0"/>
              <a:t>By the 8</a:t>
            </a:r>
            <a:r>
              <a:rPr lang="en-US" baseline="30000" dirty="0" smtClean="0"/>
              <a:t>th</a:t>
            </a:r>
            <a:r>
              <a:rPr lang="en-US" dirty="0" smtClean="0"/>
              <a:t> century B.C.E. the population began to rebound </a:t>
            </a:r>
          </a:p>
          <a:p>
            <a:r>
              <a:rPr lang="en-US" dirty="0" smtClean="0"/>
              <a:t>By the 6</a:t>
            </a:r>
            <a:r>
              <a:rPr lang="en-US" baseline="30000" dirty="0" smtClean="0"/>
              <a:t>th</a:t>
            </a:r>
            <a:r>
              <a:rPr lang="en-US" dirty="0" smtClean="0"/>
              <a:t> century B.C.E. the </a:t>
            </a:r>
            <a:r>
              <a:rPr lang="en-US" i="1" dirty="0" smtClean="0"/>
              <a:t>polis</a:t>
            </a:r>
            <a:r>
              <a:rPr lang="en-US" dirty="0" smtClean="0"/>
              <a:t>, or city-state became the political center of Greek life</a:t>
            </a:r>
          </a:p>
          <a:p>
            <a:endParaRPr lang="en-US" dirty="0"/>
          </a:p>
        </p:txBody>
      </p:sp>
      <p:pic>
        <p:nvPicPr>
          <p:cNvPr id="3074" name="Picture 2" descr="C:\Users\Gary Ferguson\Documents\History 101, World Civ. to 1500\Maps\Greek Colonization Archaic Period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01610"/>
            <a:ext cx="4419599" cy="250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1579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City –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en-US" dirty="0" smtClean="0"/>
              <a:t>iewed as an extension of the family unit</a:t>
            </a:r>
          </a:p>
          <a:p>
            <a:r>
              <a:rPr lang="en-US" dirty="0" smtClean="0"/>
              <a:t>Free adult males could hold public office, vote and debate public policy</a:t>
            </a:r>
          </a:p>
          <a:p>
            <a:r>
              <a:rPr lang="en-US" dirty="0" smtClean="0"/>
              <a:t>Adult freeborn males held full citizenship and decided public policy, public works and warfare</a:t>
            </a:r>
          </a:p>
          <a:p>
            <a:r>
              <a:rPr lang="en-US" dirty="0" smtClean="0"/>
              <a:t>They were competitive with each other</a:t>
            </a:r>
          </a:p>
        </p:txBody>
      </p:sp>
    </p:spTree>
    <p:extLst>
      <p:ext uri="{BB962C8B-B14F-4D97-AF65-F5344CB8AC3E}">
        <p14:creationId xmlns:p14="http://schemas.microsoft.com/office/powerpoint/2010/main" val="2017164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City -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Developed open markets </a:t>
            </a:r>
          </a:p>
          <a:p>
            <a:r>
              <a:rPr lang="en-US" dirty="0" smtClean="0"/>
              <a:t>By 400 B.C.E. a coinage </a:t>
            </a:r>
            <a:r>
              <a:rPr lang="en-US" dirty="0"/>
              <a:t>system </a:t>
            </a:r>
            <a:r>
              <a:rPr lang="en-US" dirty="0" smtClean="0"/>
              <a:t>was created for </a:t>
            </a:r>
            <a:r>
              <a:rPr lang="en-US" dirty="0"/>
              <a:t>the exchange of </a:t>
            </a:r>
            <a:r>
              <a:rPr lang="en-US" dirty="0" smtClean="0"/>
              <a:t>goods</a:t>
            </a:r>
          </a:p>
          <a:p>
            <a:r>
              <a:rPr lang="en-US" dirty="0" smtClean="0"/>
              <a:t>The </a:t>
            </a:r>
            <a:r>
              <a:rPr lang="en-US" i="1" dirty="0" smtClean="0"/>
              <a:t>Agora</a:t>
            </a:r>
            <a:r>
              <a:rPr lang="en-US" dirty="0" smtClean="0"/>
              <a:t>, or marketplace, was the center of the city – state</a:t>
            </a:r>
          </a:p>
          <a:p>
            <a:r>
              <a:rPr lang="en-US" dirty="0" smtClean="0"/>
              <a:t>Commerce led to the exchange of ideas and the establishment of colonies by the Greeks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101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dirty="0"/>
              <a:t>Greek Philosophy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3810000" cy="4114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Thales </a:t>
            </a:r>
            <a:r>
              <a:rPr lang="en-US" altLang="en-US" sz="2400" dirty="0" smtClean="0"/>
              <a:t>introduced </a:t>
            </a:r>
            <a:r>
              <a:rPr lang="en-US" altLang="en-US" sz="2400" dirty="0"/>
              <a:t>rational investigation of the universe and nature</a:t>
            </a:r>
            <a:endParaRPr lang="en-US" altLang="en-US" sz="2400" dirty="0"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Xenophanes believed humans viewed gods in the same image as themselves  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Thucydides analyzed and explained events in agnostic terms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Used reason to explain how the world  around humans worked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3005138" y="1909763"/>
            <a:ext cx="9144000" cy="0"/>
          </a:xfrm>
          <a:prstGeom prst="rect">
            <a:avLst/>
          </a:prstGeom>
          <a:solidFill>
            <a:srgbClr val="FF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563" y="1676400"/>
            <a:ext cx="2657475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3066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Greek Philosophy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Anaximander viewed the basic elements of existence as undefined and limitless</a:t>
            </a:r>
          </a:p>
          <a:p>
            <a:r>
              <a:rPr lang="en-US" dirty="0" smtClean="0"/>
              <a:t>Heraclitus stated, “</a:t>
            </a:r>
            <a:r>
              <a:rPr lang="en-US" i="1" dirty="0" smtClean="0"/>
              <a:t>all is motion</a:t>
            </a:r>
            <a:r>
              <a:rPr lang="en-US" dirty="0" smtClean="0"/>
              <a:t>”</a:t>
            </a:r>
          </a:p>
          <a:p>
            <a:r>
              <a:rPr lang="en-US" altLang="en-US" dirty="0">
                <a:cs typeface="Times New Roman" charset="0"/>
              </a:rPr>
              <a:t>Empedocles believed the world was made of four (4) elements; beginning of the theory of atoms</a:t>
            </a:r>
          </a:p>
          <a:p>
            <a:r>
              <a:rPr lang="en-US" altLang="en-US" dirty="0">
                <a:cs typeface="Times New Roman" charset="0"/>
              </a:rPr>
              <a:t>Leucippus expanded the theory of </a:t>
            </a:r>
            <a:r>
              <a:rPr lang="en-US" altLang="en-US" dirty="0" smtClean="0">
                <a:cs typeface="Times New Roman" charset="0"/>
              </a:rPr>
              <a:t>atoms</a:t>
            </a:r>
            <a:r>
              <a:rPr lang="en-US" altLang="en-US" dirty="0" smtClean="0"/>
              <a:t> by claiming size and arrangements  of atoms</a:t>
            </a:r>
            <a:endParaRPr lang="en-US" altLang="en-US" dirty="0"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677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dirty="0"/>
              <a:t>Socrates – </a:t>
            </a:r>
            <a:r>
              <a:rPr lang="en-US" altLang="en-US" sz="3200" dirty="0"/>
              <a:t>(469 – 399 B.C.E.)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752600"/>
            <a:ext cx="3810000" cy="41148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Believed reason could explain the truth and knowledge of human affairs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Determined that most citizens possessed little knowledge of basic principles of human nature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Believed that government was necessary, but it was the duty of all citizens to question it as an act of individualism 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3352800" y="1985963"/>
            <a:ext cx="9144000" cy="0"/>
          </a:xfrm>
          <a:prstGeom prst="rect">
            <a:avLst/>
          </a:prstGeom>
          <a:solidFill>
            <a:srgbClr val="FF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1740" rIns="0" bIns="31740">
            <a:spAutoFit/>
          </a:bodyPr>
          <a:lstStyle/>
          <a:p>
            <a:endParaRPr lang="en-US"/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2781300" y="2282825"/>
            <a:ext cx="9144000" cy="0"/>
          </a:xfrm>
          <a:prstGeom prst="rect">
            <a:avLst/>
          </a:prstGeom>
          <a:solidFill>
            <a:srgbClr val="FF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1740" rIns="0" bIns="31740">
            <a:spAutoFit/>
          </a:bodyPr>
          <a:lstStyle/>
          <a:p>
            <a:endParaRPr lang="en-US"/>
          </a:p>
        </p:txBody>
      </p:sp>
      <p:pic>
        <p:nvPicPr>
          <p:cNvPr id="12301" name="Picture 13" descr="http://upload.wikimedia.org/wikipedia/commons/thumb/8/8c/David_-_The_Death_of_Socrates.jpg/300px-David_-_The_Death_of_Socrates.jpg">
            <a:hlinkClick r:id="rId2" tooltip="The Death of Socrates, by Jacques-Louis David (1787).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82825"/>
            <a:ext cx="4267200" cy="277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97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dirty="0"/>
              <a:t>Plato – </a:t>
            </a:r>
            <a:r>
              <a:rPr lang="en-US" altLang="en-US" sz="3200" dirty="0"/>
              <a:t>(429 – 347 B.C.E.)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3810000" cy="4114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A student of Socrates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cs typeface="Times New Roman" charset="0"/>
              </a:rPr>
              <a:t>Considered to be the first systematic philosopher and the first to examine political ideas through philosophy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cs typeface="Times New Roman" charset="0"/>
              </a:rPr>
              <a:t>Founded the Academy, a school philosophical investigation in Athens in 386 B.C.E.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cs typeface="Times New Roman" charset="0"/>
              </a:rPr>
              <a:t>Believed moral and political reforms were needed to solve issues of class and state   </a:t>
            </a:r>
            <a:r>
              <a:rPr lang="en-US" altLang="en-US" sz="2400" dirty="0"/>
              <a:t> </a:t>
            </a:r>
          </a:p>
        </p:txBody>
      </p:sp>
      <p:pic>
        <p:nvPicPr>
          <p:cNvPr id="13325" name="Picture 13" descr="http://upload.wikimedia.org/wikipedia/en/thumb/d/dc/Platon-2b.jpg/200px-Platon-2b.jpg">
            <a:hlinkClick r:id="rId2" tooltip="Platon-2b.jpg"/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1752600"/>
            <a:ext cx="2928938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7497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altLang="en-US" dirty="0"/>
              <a:t>Aristotle – </a:t>
            </a:r>
            <a:r>
              <a:rPr lang="en-US" altLang="en-US" sz="3200" dirty="0"/>
              <a:t>(384 – 322 B.C.E.)</a:t>
            </a:r>
            <a:r>
              <a:rPr lang="en-US" altLang="en-US" dirty="0"/>
              <a:t>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A student of Plato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Established the Lyceum, a school for the </a:t>
            </a:r>
            <a:r>
              <a:rPr lang="en-US" altLang="en-US" sz="2400" dirty="0">
                <a:cs typeface="Times New Roman" charset="0"/>
              </a:rPr>
              <a:t>gathering, ordering and analysis of all human knowledge,</a:t>
            </a:r>
            <a:r>
              <a:rPr lang="en-US" altLang="en-US" sz="2400" dirty="0"/>
              <a:t> in Athens in 336 B.C.E.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Compiled collections on subjects ranging from astronomy and biology to ethics and rhetoric and applied reason to each to find discrepancies 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2992438" y="1849438"/>
            <a:ext cx="9144000" cy="0"/>
          </a:xfrm>
          <a:prstGeom prst="rect">
            <a:avLst/>
          </a:prstGeom>
          <a:solidFill>
            <a:srgbClr val="FF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4348" name="Picture 12" descr="http://upload.wikimedia.org/wikipedia/commons/thumb/a/ae/Aristotle_Altemps_Inv8575.jpg/200px-Aristotle_Altemps_Inv8575.jpg">
            <a:hlinkClick r:id="rId2" tooltip="Aristotle Altemps Inv8575.jpg"/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1849438"/>
            <a:ext cx="3070225" cy="4114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0026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Civilizations of the Americas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Olmec established its culture around 1500 B.C.E.</a:t>
            </a:r>
          </a:p>
          <a:p>
            <a:r>
              <a:rPr lang="en-US" dirty="0"/>
              <a:t>Around 1400 B.C.E. the </a:t>
            </a:r>
            <a:r>
              <a:rPr lang="en-US" dirty="0" err="1"/>
              <a:t>Chavin</a:t>
            </a:r>
            <a:r>
              <a:rPr lang="en-US" dirty="0"/>
              <a:t> culture emerged on the west coast of modern-day </a:t>
            </a:r>
            <a:r>
              <a:rPr lang="en-US" dirty="0" smtClean="0"/>
              <a:t>Peru</a:t>
            </a:r>
          </a:p>
          <a:p>
            <a:r>
              <a:rPr lang="en-US" dirty="0" smtClean="0"/>
              <a:t>Mayan city-states began to rise around 750 B.C.E.</a:t>
            </a:r>
          </a:p>
        </p:txBody>
      </p:sp>
      <p:pic>
        <p:nvPicPr>
          <p:cNvPr id="2050" name="Picture 2" descr="C:\Users\Gary Ferguson\Documents\History 101, World Civ. to 1500\Maps\Mesoamerican Civilization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47457"/>
            <a:ext cx="4191000" cy="2925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512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altLang="en-US" dirty="0"/>
              <a:t>Kush Kingdom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38100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One of the earliest </a:t>
            </a:r>
            <a:r>
              <a:rPr lang="en-US" altLang="en-US" sz="2400" dirty="0" smtClean="0"/>
              <a:t>civilization </a:t>
            </a:r>
            <a:r>
              <a:rPr lang="en-US" altLang="en-US" sz="2400" dirty="0"/>
              <a:t>along the </a:t>
            </a:r>
            <a:r>
              <a:rPr lang="en-US" altLang="en-US" sz="2400" dirty="0" smtClean="0"/>
              <a:t>Nile </a:t>
            </a:r>
            <a:r>
              <a:rPr lang="en-US" altLang="en-US" sz="2400" dirty="0"/>
              <a:t>River Valley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Kush Kingdom was </a:t>
            </a:r>
            <a:r>
              <a:rPr lang="en-US" altLang="en-US" sz="2400" dirty="0" smtClean="0"/>
              <a:t>established </a:t>
            </a:r>
            <a:r>
              <a:rPr lang="en-US" altLang="en-US" sz="2400" dirty="0"/>
              <a:t>around </a:t>
            </a:r>
            <a:r>
              <a:rPr lang="en-US" altLang="en-US" sz="2400" dirty="0" smtClean="0"/>
              <a:t>2000 </a:t>
            </a:r>
            <a:r>
              <a:rPr lang="en-US" altLang="en-US" sz="2400" dirty="0"/>
              <a:t>B.C.E.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Kingdom reached </a:t>
            </a:r>
            <a:r>
              <a:rPr lang="en-US" altLang="en-US" sz="2400" dirty="0" smtClean="0"/>
              <a:t>its </a:t>
            </a:r>
            <a:r>
              <a:rPr lang="en-US" altLang="en-US" sz="2400" dirty="0"/>
              <a:t>peak between </a:t>
            </a:r>
            <a:r>
              <a:rPr lang="en-US" altLang="en-US" sz="2400" dirty="0" smtClean="0"/>
              <a:t>1700 </a:t>
            </a:r>
            <a:r>
              <a:rPr lang="en-US" altLang="en-US" sz="2400" dirty="0"/>
              <a:t>– 1500 B.C.E.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Conquered by Egypt </a:t>
            </a:r>
            <a:r>
              <a:rPr lang="en-US" altLang="en-US" sz="2400" dirty="0" smtClean="0"/>
              <a:t>around </a:t>
            </a:r>
            <a:r>
              <a:rPr lang="en-US" altLang="en-US" sz="2400" dirty="0"/>
              <a:t>1500 B.C.E.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1549400" y="2089150"/>
            <a:ext cx="9144000" cy="0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8700" tIns="79350" rIns="0" bIns="79350">
            <a:spAutoFit/>
          </a:bodyPr>
          <a:lstStyle/>
          <a:p>
            <a:endParaRPr lang="en-US"/>
          </a:p>
        </p:txBody>
      </p:sp>
      <p:pic>
        <p:nvPicPr>
          <p:cNvPr id="6159" name="Picture 15" descr="Location of Kush">
            <a:hlinkClick r:id="rId2" tooltip="Location of Kush"/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905000"/>
            <a:ext cx="4114800" cy="3770313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8155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dirty="0"/>
              <a:t>Kush Resurgence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752600"/>
            <a:ext cx="3810000" cy="4114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Kush Kingdom began </a:t>
            </a:r>
            <a:r>
              <a:rPr lang="en-US" altLang="en-US" sz="2400" dirty="0" smtClean="0"/>
              <a:t>a </a:t>
            </a:r>
            <a:r>
              <a:rPr lang="en-US" altLang="en-US" sz="2400" dirty="0"/>
              <a:t>resurgence with </a:t>
            </a:r>
            <a:r>
              <a:rPr lang="en-US" altLang="en-US" sz="2400" dirty="0" smtClean="0"/>
              <a:t>the </a:t>
            </a:r>
            <a:r>
              <a:rPr lang="en-US" altLang="en-US" sz="2400" dirty="0"/>
              <a:t>conquest of </a:t>
            </a:r>
            <a:r>
              <a:rPr lang="en-US" altLang="en-US" sz="2400" dirty="0" smtClean="0"/>
              <a:t>Nubia </a:t>
            </a:r>
            <a:r>
              <a:rPr lang="en-US" altLang="en-US" sz="2400" dirty="0"/>
              <a:t>in 900 B.C.E.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Napata was made the </a:t>
            </a:r>
            <a:r>
              <a:rPr lang="en-US" altLang="en-US" sz="2400" dirty="0" smtClean="0"/>
              <a:t>capital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In 727 B.C.E. </a:t>
            </a:r>
            <a:r>
              <a:rPr lang="en-US" altLang="en-US" sz="2400" dirty="0" err="1"/>
              <a:t>Piye</a:t>
            </a:r>
            <a:r>
              <a:rPr lang="en-US" altLang="en-US" sz="2400" dirty="0"/>
              <a:t> </a:t>
            </a:r>
            <a:r>
              <a:rPr lang="en-US" altLang="en-US" sz="2400" dirty="0" smtClean="0"/>
              <a:t>invaded </a:t>
            </a:r>
            <a:r>
              <a:rPr lang="en-US" altLang="en-US" sz="2400" dirty="0"/>
              <a:t>Egypt </a:t>
            </a:r>
            <a:r>
              <a:rPr lang="en-US" altLang="en-US" sz="2400" dirty="0" smtClean="0"/>
              <a:t>establishing </a:t>
            </a:r>
            <a:r>
              <a:rPr lang="en-US" altLang="en-US" sz="2400" dirty="0"/>
              <a:t>the </a:t>
            </a:r>
            <a:r>
              <a:rPr lang="en-US" altLang="en-US" sz="2400" dirty="0" smtClean="0"/>
              <a:t>25</a:t>
            </a:r>
            <a:r>
              <a:rPr lang="en-US" altLang="en-US" sz="2400" baseline="30000" dirty="0" smtClean="0"/>
              <a:t>th</a:t>
            </a:r>
            <a:r>
              <a:rPr lang="en-US" altLang="en-US" sz="2400" dirty="0" smtClean="0"/>
              <a:t> </a:t>
            </a:r>
            <a:r>
              <a:rPr lang="en-US" altLang="en-US" sz="2400" dirty="0"/>
              <a:t>Dynasty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Kush were driven out of </a:t>
            </a:r>
            <a:r>
              <a:rPr lang="en-US" altLang="en-US" sz="2400" dirty="0" smtClean="0"/>
              <a:t>Egypt </a:t>
            </a:r>
            <a:r>
              <a:rPr lang="en-US" altLang="en-US" sz="2400" dirty="0"/>
              <a:t>by the </a:t>
            </a:r>
            <a:r>
              <a:rPr lang="en-US" altLang="en-US" sz="2400" dirty="0" smtClean="0"/>
              <a:t>Assyrians </a:t>
            </a:r>
            <a:r>
              <a:rPr lang="en-US" altLang="en-US" sz="2400" dirty="0"/>
              <a:t>in 656 	B.C.E.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</p:txBody>
      </p:sp>
      <p:pic>
        <p:nvPicPr>
          <p:cNvPr id="7173" name="Picture 5" descr="Location of Kush">
            <a:hlinkClick r:id="rId2" tooltip="Location of Kush"/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905000"/>
            <a:ext cx="3810000" cy="3490913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1535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altLang="en-US" dirty="0"/>
              <a:t>The Kush in Egypt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3810000" cy="4114800"/>
          </a:xfrm>
        </p:spPr>
        <p:txBody>
          <a:bodyPr>
            <a:normAutofit lnSpcReduction="10000"/>
          </a:bodyPr>
          <a:lstStyle/>
          <a:p>
            <a:r>
              <a:rPr lang="en-US" altLang="en-US" sz="2800" dirty="0"/>
              <a:t>Capital moved to Meroe in </a:t>
            </a:r>
            <a:r>
              <a:rPr lang="en-US" altLang="en-US" sz="2800" dirty="0" smtClean="0"/>
              <a:t>591 </a:t>
            </a:r>
            <a:r>
              <a:rPr lang="en-US" altLang="en-US" sz="2800" dirty="0"/>
              <a:t>B.C.E. </a:t>
            </a:r>
            <a:r>
              <a:rPr lang="en-US" altLang="en-US" sz="2800" dirty="0" smtClean="0"/>
              <a:t>after Egyptians </a:t>
            </a:r>
            <a:r>
              <a:rPr lang="en-US" altLang="en-US" sz="2800" dirty="0"/>
              <a:t>sack </a:t>
            </a:r>
            <a:r>
              <a:rPr lang="en-US" altLang="en-US" sz="2800" dirty="0" smtClean="0"/>
              <a:t>Napata</a:t>
            </a:r>
            <a:endParaRPr lang="en-US" altLang="en-US" sz="2800" dirty="0"/>
          </a:p>
          <a:p>
            <a:r>
              <a:rPr lang="en-US" altLang="en-US" sz="2800" dirty="0"/>
              <a:t>Kingdom became </a:t>
            </a:r>
            <a:r>
              <a:rPr lang="en-US" altLang="en-US" sz="2800" dirty="0" smtClean="0"/>
              <a:t>isolated </a:t>
            </a:r>
            <a:r>
              <a:rPr lang="en-US" altLang="en-US" sz="2800" dirty="0"/>
              <a:t>and declined </a:t>
            </a:r>
          </a:p>
          <a:p>
            <a:r>
              <a:rPr lang="en-US" altLang="en-US" sz="2800" dirty="0"/>
              <a:t>The Kush were </a:t>
            </a:r>
            <a:r>
              <a:rPr lang="en-US" altLang="en-US" sz="2800" dirty="0" smtClean="0"/>
              <a:t>conquered </a:t>
            </a:r>
            <a:r>
              <a:rPr lang="en-US" altLang="en-US" sz="2800" dirty="0"/>
              <a:t>by the </a:t>
            </a:r>
            <a:r>
              <a:rPr lang="en-US" altLang="en-US" sz="2800" dirty="0" err="1" smtClean="0"/>
              <a:t>Aksumites</a:t>
            </a:r>
            <a:r>
              <a:rPr lang="en-US" altLang="en-US" sz="2800" dirty="0" smtClean="0"/>
              <a:t> </a:t>
            </a:r>
            <a:r>
              <a:rPr lang="en-US" altLang="en-US" sz="2800" dirty="0"/>
              <a:t>of </a:t>
            </a:r>
            <a:r>
              <a:rPr lang="en-US" altLang="en-US" sz="2800" dirty="0" smtClean="0"/>
              <a:t>Ethiopia </a:t>
            </a:r>
            <a:r>
              <a:rPr lang="en-US" altLang="en-US" sz="2800" dirty="0"/>
              <a:t>in 330 C.E.  </a:t>
            </a:r>
          </a:p>
          <a:p>
            <a:pPr>
              <a:buFontTx/>
              <a:buNone/>
            </a:pPr>
            <a:endParaRPr lang="en-US" altLang="en-US" sz="2400" dirty="0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3067050" y="2008188"/>
            <a:ext cx="9144000" cy="0"/>
          </a:xfrm>
          <a:prstGeom prst="rect">
            <a:avLst/>
          </a:prstGeom>
          <a:solidFill>
            <a:srgbClr val="FF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1740" rIns="0" bIns="31740">
            <a:spAutoFit/>
          </a:bodyPr>
          <a:lstStyle/>
          <a:p>
            <a:endParaRPr lang="en-US"/>
          </a:p>
        </p:txBody>
      </p:sp>
      <p:pic>
        <p:nvPicPr>
          <p:cNvPr id="9225" name="Picture 9" descr="http://upload.wikimedia.org/wikipedia/en/thumb/8/84/Kushite_empire_700bc.jpg/250px-Kushite_empire_700bc.jpg">
            <a:hlinkClick r:id="rId2" tooltip="Maximum extent of Kush in 700 BC."/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905000"/>
            <a:ext cx="3962400" cy="3852862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8060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747</Words>
  <Application>Microsoft Office PowerPoint</Application>
  <PresentationFormat>On-screen Show (4:3)</PresentationFormat>
  <Paragraphs>86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Urban Life and the Caste System</vt:lpstr>
      <vt:lpstr>Gautama</vt:lpstr>
      <vt:lpstr>Spread of Buddhism</vt:lpstr>
      <vt:lpstr>Principles of Buddhism</vt:lpstr>
      <vt:lpstr>Principles of Buddhism </vt:lpstr>
      <vt:lpstr>Buddhism Today</vt:lpstr>
      <vt:lpstr>The Mediterranean World</vt:lpstr>
      <vt:lpstr>The City – State</vt:lpstr>
      <vt:lpstr>The City - State</vt:lpstr>
      <vt:lpstr>Greek Philosophy</vt:lpstr>
      <vt:lpstr>Greek Philosophy</vt:lpstr>
      <vt:lpstr>Socrates – (469 – 399 B.C.E.)</vt:lpstr>
      <vt:lpstr>Plato – (429 – 347 B.C.E.)</vt:lpstr>
      <vt:lpstr>Aristotle – (384 – 322 B.C.E.) </vt:lpstr>
      <vt:lpstr>Early Civilizations of the Americas</vt:lpstr>
      <vt:lpstr>Kush Kingdom</vt:lpstr>
      <vt:lpstr>Kush Resurgence </vt:lpstr>
      <vt:lpstr>The Kush in Egypt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Urban Life and the Caste System</dc:title>
  <dc:creator>Gary Ferguson</dc:creator>
  <cp:lastModifiedBy>Gary Ferguson</cp:lastModifiedBy>
  <cp:revision>1</cp:revision>
  <dcterms:created xsi:type="dcterms:W3CDTF">2017-03-01T21:46:08Z</dcterms:created>
  <dcterms:modified xsi:type="dcterms:W3CDTF">2017-03-01T21:49:48Z</dcterms:modified>
</cp:coreProperties>
</file>